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Montserrat"/>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jpg>
</file>

<file path=ppt/media/image15.gif>
</file>

<file path=ppt/media/image2.jpg>
</file>

<file path=ppt/media/image3.png>
</file>

<file path=ppt/media/image4.jpg>
</file>

<file path=ppt/media/image5.jpg>
</file>

<file path=ppt/media/image6.gif>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c6f889893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898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82d66fe9e_0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82d66fe9e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582d66fe9e_0_1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82d66fe9e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51200952f6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51200952f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1200952f6_0_6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1200952f6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51200952f6_0_7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51200952f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1200952f6_0_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1200952f6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51200952f6_0_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1200952f6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1200952f6_0_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1200952f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1200952f6_0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1200952f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6059bd75c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6059bd75c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05a3a0dd0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05a3a0dd0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6059bd75c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6059bd75c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c6f889893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6f88989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1200952f6_0_1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1200952f6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059bd75c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059bd75c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6059bd75c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059bd75c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6059bd75cf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059bd75c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51200952f6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51200952f6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brmayes@umd.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apo.st/rebuilding-nd" TargetMode="External"/><Relationship Id="rId4"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apo.st/thrones" TargetMode="External"/><Relationship Id="rId4" Type="http://schemas.openxmlformats.org/officeDocument/2006/relationships/image" Target="../media/image9.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wapo.st/bears-ears" TargetMode="External"/><Relationship Id="rId4" Type="http://schemas.openxmlformats.org/officeDocument/2006/relationships/hyperlink" Target="https://www.washingtonpost.com/podcasts/post-reports/trump-shifting-dhs-focus-from-counterterrorism-to-immigration/" TargetMode="External"/><Relationship Id="rId5" Type="http://schemas.openxmlformats.org/officeDocument/2006/relationships/image" Target="../media/image15.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apo.st/foodtrucks"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apo.st/california-fires-2017" TargetMode="External"/><Relationship Id="rId4" Type="http://schemas.openxmlformats.org/officeDocument/2006/relationships/image" Target="../media/image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hyperlink" Target="https://docs.google.com/presentation/d/1PhMi25d0X9L4ATGwRmFefsbiUCPCSf1HcJ7nGW-tVPM/edit#slide=id.g3d37ed75e8_0_9"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github.com/join" TargetMode="External"/><Relationship Id="rId4" Type="http://schemas.openxmlformats.org/officeDocument/2006/relationships/hyperlink" Target="https://www.codecademy.com/register" TargetMode="External"/><Relationship Id="rId5" Type="http://schemas.openxmlformats.org/officeDocument/2006/relationships/hyperlink" Target="https://www.linkedin.com/learning/" TargetMode="External"/><Relationship Id="rId6" Type="http://schemas.openxmlformats.org/officeDocument/2006/relationships/hyperlink" Target="https://atom.i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4.jpg"/><Relationship Id="rId4" Type="http://schemas.openxmlformats.org/officeDocument/2006/relationships/image" Target="../media/image12.jpg"/><Relationship Id="rId10" Type="http://schemas.openxmlformats.org/officeDocument/2006/relationships/image" Target="../media/image1.jpg"/><Relationship Id="rId9" Type="http://schemas.openxmlformats.org/officeDocument/2006/relationships/image" Target="../media/image2.jpg"/><Relationship Id="rId5" Type="http://schemas.openxmlformats.org/officeDocument/2006/relationships/image" Target="../media/image7.jpg"/><Relationship Id="rId6" Type="http://schemas.openxmlformats.org/officeDocument/2006/relationships/image" Target="../media/image11.jpg"/><Relationship Id="rId7" Type="http://schemas.openxmlformats.org/officeDocument/2006/relationships/image" Target="../media/image5.jpg"/><Relationship Id="rId8"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28575" y="1273600"/>
            <a:ext cx="5995200" cy="2205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JOUR 352: </a:t>
            </a:r>
            <a:r>
              <a:rPr lang="en"/>
              <a:t>Interactive Design and</a:t>
            </a:r>
            <a:endParaRPr/>
          </a:p>
          <a:p>
            <a:pPr indent="0" lvl="0" marL="0" rtl="0" algn="l">
              <a:lnSpc>
                <a:spcPct val="115000"/>
              </a:lnSpc>
              <a:spcBef>
                <a:spcPts val="0"/>
              </a:spcBef>
              <a:spcAft>
                <a:spcPts val="0"/>
              </a:spcAft>
              <a:buNone/>
            </a:pPr>
            <a:r>
              <a:rPr lang="en"/>
              <a:t>Development</a:t>
            </a:r>
            <a:endParaRPr/>
          </a:p>
          <a:p>
            <a:pPr indent="0" lvl="0" marL="0" rtl="0" algn="l">
              <a:spcBef>
                <a:spcPts val="0"/>
              </a:spcBef>
              <a:spcAft>
                <a:spcPts val="0"/>
              </a:spcAft>
              <a:buNone/>
            </a:pPr>
            <a:r>
              <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Brittany Renee Mayes</a:t>
            </a:r>
            <a:endParaRPr/>
          </a:p>
          <a:p>
            <a:pPr indent="0" lvl="0" marL="0" rtl="0" algn="r">
              <a:spcBef>
                <a:spcPts val="0"/>
              </a:spcBef>
              <a:spcAft>
                <a:spcPts val="0"/>
              </a:spcAft>
              <a:buNone/>
            </a:pPr>
            <a:r>
              <a:rPr lang="en" u="sng">
                <a:solidFill>
                  <a:schemeClr val="hlink"/>
                </a:solidFill>
                <a:hlinkClick r:id="rId3"/>
              </a:rPr>
              <a:t>brmayes@umd.edu</a:t>
            </a:r>
            <a:r>
              <a:rPr lang="en"/>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1297500" y="393750"/>
            <a:ext cx="75585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Who is @</a:t>
            </a:r>
            <a:r>
              <a:rPr lang="en" u="sng"/>
              <a:t>PostGraphics</a:t>
            </a:r>
            <a:r>
              <a:rPr lang="en"/>
              <a:t> and what is a graphics reporter? We’re </a:t>
            </a:r>
            <a:r>
              <a:rPr b="1" lang="en">
                <a:highlight>
                  <a:schemeClr val="accent1"/>
                </a:highlight>
              </a:rPr>
              <a:t>reporters</a:t>
            </a:r>
            <a:r>
              <a:rPr lang="en"/>
              <a:t> but we’re also… </a:t>
            </a:r>
            <a:endParaRPr/>
          </a:p>
        </p:txBody>
      </p:sp>
      <p:sp>
        <p:nvSpPr>
          <p:cNvPr id="195" name="Google Shape;195;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Illustrators</a:t>
            </a:r>
            <a:endParaRPr sz="1800"/>
          </a:p>
          <a:p>
            <a:pPr indent="-342900" lvl="0" marL="457200" rtl="0" algn="l">
              <a:spcBef>
                <a:spcPts val="0"/>
              </a:spcBef>
              <a:spcAft>
                <a:spcPts val="0"/>
              </a:spcAft>
              <a:buSzPts val="1800"/>
              <a:buChar char="●"/>
            </a:pPr>
            <a:r>
              <a:rPr lang="en" sz="1800"/>
              <a:t>Cartographers</a:t>
            </a:r>
            <a:endParaRPr sz="1800"/>
          </a:p>
          <a:p>
            <a:pPr indent="-342900" lvl="0" marL="457200" rtl="0" algn="l">
              <a:spcBef>
                <a:spcPts val="0"/>
              </a:spcBef>
              <a:spcAft>
                <a:spcPts val="0"/>
              </a:spcAft>
              <a:buSzPts val="1800"/>
              <a:buChar char="●"/>
            </a:pPr>
            <a:r>
              <a:rPr lang="en" sz="1800"/>
              <a:t>Data analysts </a:t>
            </a:r>
            <a:endParaRPr sz="1800"/>
          </a:p>
          <a:p>
            <a:pPr indent="-342900" lvl="0" marL="457200" rtl="0" algn="l">
              <a:spcBef>
                <a:spcPts val="0"/>
              </a:spcBef>
              <a:spcAft>
                <a:spcPts val="0"/>
              </a:spcAft>
              <a:buSzPts val="1800"/>
              <a:buChar char="●"/>
            </a:pPr>
            <a:r>
              <a:rPr lang="en" sz="1800"/>
              <a:t>Back-end engineers</a:t>
            </a:r>
            <a:endParaRPr sz="1800"/>
          </a:p>
          <a:p>
            <a:pPr indent="-342900" lvl="0" marL="457200" rtl="0" algn="l">
              <a:spcBef>
                <a:spcPts val="0"/>
              </a:spcBef>
              <a:spcAft>
                <a:spcPts val="0"/>
              </a:spcAft>
              <a:buSzPts val="1800"/>
              <a:buChar char="●"/>
            </a:pPr>
            <a:r>
              <a:rPr lang="en" sz="1800"/>
              <a:t>Front-end developers</a:t>
            </a:r>
            <a:endParaRPr sz="1800"/>
          </a:p>
          <a:p>
            <a:pPr indent="-342900" lvl="0" marL="457200" rtl="0" algn="l">
              <a:spcBef>
                <a:spcPts val="0"/>
              </a:spcBef>
              <a:spcAft>
                <a:spcPts val="0"/>
              </a:spcAft>
              <a:buSzPts val="1800"/>
              <a:buChar char="●"/>
            </a:pPr>
            <a:r>
              <a:rPr lang="en" sz="1800"/>
              <a:t>Designers</a:t>
            </a:r>
            <a:endParaRPr sz="1800"/>
          </a:p>
          <a:p>
            <a:pPr indent="-342900" lvl="0" marL="457200" rtl="0" algn="l">
              <a:spcBef>
                <a:spcPts val="0"/>
              </a:spcBef>
              <a:spcAft>
                <a:spcPts val="0"/>
              </a:spcAft>
              <a:buSzPts val="1800"/>
              <a:buChar char="●"/>
            </a:pPr>
            <a:r>
              <a:rPr lang="en" sz="1800"/>
              <a:t>Editors</a:t>
            </a:r>
            <a:endParaRPr sz="1800"/>
          </a:p>
        </p:txBody>
      </p:sp>
      <p:pic>
        <p:nvPicPr>
          <p:cNvPr id="196" name="Google Shape;196;p22"/>
          <p:cNvPicPr preferRelativeResize="0"/>
          <p:nvPr/>
        </p:nvPicPr>
        <p:blipFill>
          <a:blip r:embed="rId3">
            <a:alphaModFix/>
          </a:blip>
          <a:stretch>
            <a:fillRect/>
          </a:stretch>
        </p:blipFill>
        <p:spPr>
          <a:xfrm>
            <a:off x="7333200" y="2955900"/>
            <a:ext cx="1522850" cy="1522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What tools do we use?</a:t>
            </a:r>
            <a:endParaRPr/>
          </a:p>
        </p:txBody>
      </p:sp>
      <p:sp>
        <p:nvSpPr>
          <p:cNvPr id="202" name="Google Shape;202;p23"/>
          <p:cNvSpPr txBox="1"/>
          <p:nvPr>
            <p:ph idx="1" type="body"/>
          </p:nvPr>
        </p:nvSpPr>
        <p:spPr>
          <a:xfrm>
            <a:off x="1297500" y="1567550"/>
            <a:ext cx="40314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HTML, CSS</a:t>
            </a:r>
            <a:endParaRPr sz="1800"/>
          </a:p>
          <a:p>
            <a:pPr indent="-342900" lvl="0" marL="457200" rtl="0" algn="l">
              <a:spcBef>
                <a:spcPts val="0"/>
              </a:spcBef>
              <a:spcAft>
                <a:spcPts val="0"/>
              </a:spcAft>
              <a:buSzPts val="1800"/>
              <a:buChar char="●"/>
            </a:pPr>
            <a:r>
              <a:rPr lang="en" sz="1800"/>
              <a:t>Javascript</a:t>
            </a:r>
            <a:endParaRPr sz="1800"/>
          </a:p>
          <a:p>
            <a:pPr indent="-342900" lvl="0" marL="457200" rtl="0" algn="l">
              <a:spcBef>
                <a:spcPts val="0"/>
              </a:spcBef>
              <a:spcAft>
                <a:spcPts val="0"/>
              </a:spcAft>
              <a:buSzPts val="1800"/>
              <a:buChar char="●"/>
            </a:pPr>
            <a:r>
              <a:rPr lang="en" sz="1800"/>
              <a:t>jQuery</a:t>
            </a:r>
            <a:endParaRPr sz="1800"/>
          </a:p>
          <a:p>
            <a:pPr indent="-342900" lvl="0" marL="457200" rtl="0" algn="l">
              <a:spcBef>
                <a:spcPts val="0"/>
              </a:spcBef>
              <a:spcAft>
                <a:spcPts val="0"/>
              </a:spcAft>
              <a:buSzPts val="1800"/>
              <a:buChar char="●"/>
            </a:pPr>
            <a:r>
              <a:rPr lang="en" sz="1800"/>
              <a:t>Node.js</a:t>
            </a:r>
            <a:endParaRPr sz="1800"/>
          </a:p>
          <a:p>
            <a:pPr indent="-342900" lvl="0" marL="457200" rtl="0" algn="l">
              <a:spcBef>
                <a:spcPts val="0"/>
              </a:spcBef>
              <a:spcAft>
                <a:spcPts val="0"/>
              </a:spcAft>
              <a:buSzPts val="1800"/>
              <a:buChar char="●"/>
            </a:pPr>
            <a:r>
              <a:rPr lang="en" sz="1800"/>
              <a:t>Python </a:t>
            </a:r>
            <a:endParaRPr sz="1800"/>
          </a:p>
          <a:p>
            <a:pPr indent="-342900" lvl="0" marL="457200" rtl="0" algn="l">
              <a:spcBef>
                <a:spcPts val="0"/>
              </a:spcBef>
              <a:spcAft>
                <a:spcPts val="0"/>
              </a:spcAft>
              <a:buSzPts val="1800"/>
              <a:buChar char="●"/>
            </a:pPr>
            <a:r>
              <a:rPr lang="en" sz="1800"/>
              <a:t>Jupyter Notebook</a:t>
            </a:r>
            <a:endParaRPr sz="1800"/>
          </a:p>
          <a:p>
            <a:pPr indent="-342900" lvl="0" marL="457200" rtl="0" algn="l">
              <a:spcBef>
                <a:spcPts val="0"/>
              </a:spcBef>
              <a:spcAft>
                <a:spcPts val="0"/>
              </a:spcAft>
              <a:buSzPts val="1800"/>
              <a:buChar char="●"/>
            </a:pPr>
            <a:r>
              <a:rPr lang="en" sz="1800"/>
              <a:t>SQL</a:t>
            </a:r>
            <a:endParaRPr sz="1800"/>
          </a:p>
          <a:p>
            <a:pPr indent="-342900" lvl="0" marL="457200" rtl="0" algn="l">
              <a:spcBef>
                <a:spcPts val="0"/>
              </a:spcBef>
              <a:spcAft>
                <a:spcPts val="0"/>
              </a:spcAft>
              <a:buSzPts val="1800"/>
              <a:buChar char="●"/>
            </a:pPr>
            <a:r>
              <a:rPr lang="en" sz="1800"/>
              <a:t>Illustrator</a:t>
            </a:r>
            <a:endParaRPr sz="1800"/>
          </a:p>
        </p:txBody>
      </p:sp>
      <p:sp>
        <p:nvSpPr>
          <p:cNvPr id="203" name="Google Shape;203;p23"/>
          <p:cNvSpPr txBox="1"/>
          <p:nvPr>
            <p:ph idx="1" type="body"/>
          </p:nvPr>
        </p:nvSpPr>
        <p:spPr>
          <a:xfrm>
            <a:off x="4940675" y="1567550"/>
            <a:ext cx="42033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Photoshop</a:t>
            </a:r>
            <a:endParaRPr sz="1800"/>
          </a:p>
          <a:p>
            <a:pPr indent="-342900" lvl="0" marL="457200" rtl="0" algn="l">
              <a:spcBef>
                <a:spcPts val="0"/>
              </a:spcBef>
              <a:spcAft>
                <a:spcPts val="0"/>
              </a:spcAft>
              <a:buSzPts val="1800"/>
              <a:buChar char="●"/>
            </a:pPr>
            <a:r>
              <a:rPr lang="en" sz="1800"/>
              <a:t>After Effects</a:t>
            </a:r>
            <a:endParaRPr sz="1800"/>
          </a:p>
          <a:p>
            <a:pPr indent="-342900" lvl="0" marL="457200" rtl="0" algn="l">
              <a:spcBef>
                <a:spcPts val="0"/>
              </a:spcBef>
              <a:spcAft>
                <a:spcPts val="0"/>
              </a:spcAft>
              <a:buSzPts val="1800"/>
              <a:buChar char="●"/>
            </a:pPr>
            <a:r>
              <a:rPr lang="en" sz="1800"/>
              <a:t>Methode (CMS)</a:t>
            </a:r>
            <a:endParaRPr sz="1800"/>
          </a:p>
          <a:p>
            <a:pPr indent="-342900" lvl="0" marL="457200" rtl="0" algn="l">
              <a:spcBef>
                <a:spcPts val="0"/>
              </a:spcBef>
              <a:spcAft>
                <a:spcPts val="0"/>
              </a:spcAft>
              <a:buSzPts val="1800"/>
              <a:buChar char="●"/>
            </a:pPr>
            <a:r>
              <a:rPr lang="en" sz="1800"/>
              <a:t>Ellipsis (CMS)</a:t>
            </a:r>
            <a:endParaRPr sz="1800"/>
          </a:p>
          <a:p>
            <a:pPr indent="-342900" lvl="0" marL="457200" rtl="0" algn="l">
              <a:spcBef>
                <a:spcPts val="0"/>
              </a:spcBef>
              <a:spcAft>
                <a:spcPts val="0"/>
              </a:spcAft>
              <a:buSzPts val="1800"/>
              <a:buChar char="●"/>
            </a:pPr>
            <a:r>
              <a:rPr lang="en" sz="1800"/>
              <a:t>Anglerfish (CMS)</a:t>
            </a:r>
            <a:endParaRPr sz="1800"/>
          </a:p>
          <a:p>
            <a:pPr indent="-342900" lvl="0" marL="457200" rtl="0" algn="l">
              <a:spcBef>
                <a:spcPts val="0"/>
              </a:spcBef>
              <a:spcAft>
                <a:spcPts val="0"/>
              </a:spcAft>
              <a:buSzPts val="1800"/>
              <a:buChar char="●"/>
            </a:pPr>
            <a:r>
              <a:rPr lang="en" sz="1800"/>
              <a:t>Blender </a:t>
            </a:r>
            <a:endParaRPr sz="1800"/>
          </a:p>
          <a:p>
            <a:pPr indent="-342900" lvl="0" marL="457200" rtl="0" algn="l">
              <a:spcBef>
                <a:spcPts val="0"/>
              </a:spcBef>
              <a:spcAft>
                <a:spcPts val="0"/>
              </a:spcAft>
              <a:buSzPts val="1800"/>
              <a:buChar char="●"/>
            </a:pPr>
            <a:r>
              <a:rPr lang="en" sz="1800"/>
              <a:t>QGIS</a:t>
            </a:r>
            <a:endParaRPr sz="1800"/>
          </a:p>
          <a:p>
            <a:pPr indent="-342900" lvl="0" marL="457200" rtl="0" algn="l">
              <a:spcBef>
                <a:spcPts val="0"/>
              </a:spcBef>
              <a:spcAft>
                <a:spcPts val="0"/>
              </a:spcAft>
              <a:buSzPts val="1800"/>
              <a:buChar char="●"/>
            </a:pPr>
            <a:r>
              <a:rPr lang="en" sz="1800"/>
              <a:t>And more...</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 make graphics on</a:t>
            </a:r>
            <a:r>
              <a:rPr lang="en"/>
              <a:t>: </a:t>
            </a:r>
            <a:endParaRPr/>
          </a:p>
          <a:p>
            <a:pPr indent="0" lvl="0" marL="0" rtl="0" algn="l">
              <a:lnSpc>
                <a:spcPct val="115000"/>
              </a:lnSpc>
              <a:spcBef>
                <a:spcPts val="0"/>
              </a:spcBef>
              <a:spcAft>
                <a:spcPts val="0"/>
              </a:spcAft>
              <a:buNone/>
            </a:pPr>
            <a:r>
              <a:rPr lang="en"/>
              <a:t>Breaking news</a:t>
            </a:r>
            <a:endParaRPr/>
          </a:p>
        </p:txBody>
      </p:sp>
      <p:sp>
        <p:nvSpPr>
          <p:cNvPr id="209" name="Google Shape;209;p24"/>
          <p:cNvSpPr txBox="1"/>
          <p:nvPr>
            <p:ph idx="1" type="body"/>
          </p:nvPr>
        </p:nvSpPr>
        <p:spPr>
          <a:xfrm>
            <a:off x="1297500" y="1567550"/>
            <a:ext cx="3565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Rebuilding Notre Dame: The next steps for Paris’s famous cathedral</a:t>
            </a:r>
            <a:endParaRPr sz="1800"/>
          </a:p>
          <a:p>
            <a:pPr indent="0" lvl="0" marL="0" rtl="0" algn="l">
              <a:spcBef>
                <a:spcPts val="1600"/>
              </a:spcBef>
              <a:spcAft>
                <a:spcPts val="0"/>
              </a:spcAft>
              <a:buNone/>
            </a:pPr>
            <a:r>
              <a:rPr lang="en" sz="1800" u="sng">
                <a:solidFill>
                  <a:schemeClr val="hlink"/>
                </a:solidFill>
                <a:hlinkClick r:id="rId3"/>
              </a:rPr>
              <a:t>https://wapo.st/rebuilding-nd</a:t>
            </a:r>
            <a:r>
              <a:rPr lang="en" sz="1800"/>
              <a:t> </a:t>
            </a:r>
            <a:endParaRPr sz="1800"/>
          </a:p>
          <a:p>
            <a:pPr indent="0" lvl="0" marL="0" rtl="0" algn="l">
              <a:spcBef>
                <a:spcPts val="1600"/>
              </a:spcBef>
              <a:spcAft>
                <a:spcPts val="1600"/>
              </a:spcAft>
              <a:buNone/>
            </a:pPr>
            <a:r>
              <a:t/>
            </a:r>
            <a:endParaRPr sz="1800"/>
          </a:p>
        </p:txBody>
      </p:sp>
      <p:pic>
        <p:nvPicPr>
          <p:cNvPr id="210" name="Google Shape;210;p24"/>
          <p:cNvPicPr preferRelativeResize="0"/>
          <p:nvPr/>
        </p:nvPicPr>
        <p:blipFill>
          <a:blip r:embed="rId4">
            <a:alphaModFix/>
          </a:blip>
          <a:stretch>
            <a:fillRect/>
          </a:stretch>
        </p:blipFill>
        <p:spPr>
          <a:xfrm>
            <a:off x="4894500" y="1426125"/>
            <a:ext cx="4024551" cy="26824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We’ve also made graphics on: </a:t>
            </a:r>
            <a:endParaRPr/>
          </a:p>
          <a:p>
            <a:pPr indent="0" lvl="0" marL="0" rtl="0" algn="l">
              <a:lnSpc>
                <a:spcPct val="115000"/>
              </a:lnSpc>
              <a:spcBef>
                <a:spcPts val="0"/>
              </a:spcBef>
              <a:spcAft>
                <a:spcPts val="0"/>
              </a:spcAft>
              <a:buNone/>
            </a:pPr>
            <a:r>
              <a:rPr lang="en"/>
              <a:t>Game of Thrones</a:t>
            </a:r>
            <a:endParaRPr/>
          </a:p>
        </p:txBody>
      </p:sp>
      <p:sp>
        <p:nvSpPr>
          <p:cNvPr id="216" name="Google Shape;216;p25"/>
          <p:cNvSpPr txBox="1"/>
          <p:nvPr>
            <p:ph idx="1" type="body"/>
          </p:nvPr>
        </p:nvSpPr>
        <p:spPr>
          <a:xfrm>
            <a:off x="1297500" y="1567550"/>
            <a:ext cx="35208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An illustrated guide to all 2,339 deaths in ‘Game of Thrones’</a:t>
            </a:r>
            <a:endParaRPr sz="1800"/>
          </a:p>
          <a:p>
            <a:pPr indent="0" lvl="0" marL="0" rtl="0" algn="l">
              <a:spcBef>
                <a:spcPts val="1600"/>
              </a:spcBef>
              <a:spcAft>
                <a:spcPts val="1600"/>
              </a:spcAft>
              <a:buNone/>
            </a:pPr>
            <a:r>
              <a:rPr lang="en" sz="1800" u="sng">
                <a:solidFill>
                  <a:schemeClr val="hlink"/>
                </a:solidFill>
                <a:hlinkClick r:id="rId3"/>
              </a:rPr>
              <a:t>http://wapo.st/thrones</a:t>
            </a:r>
            <a:r>
              <a:rPr lang="en" sz="1800"/>
              <a:t> </a:t>
            </a:r>
            <a:endParaRPr sz="1800"/>
          </a:p>
        </p:txBody>
      </p:sp>
      <p:pic>
        <p:nvPicPr>
          <p:cNvPr id="217" name="Google Shape;217;p25"/>
          <p:cNvPicPr preferRelativeResize="0"/>
          <p:nvPr/>
        </p:nvPicPr>
        <p:blipFill>
          <a:blip r:embed="rId4">
            <a:alphaModFix/>
          </a:blip>
          <a:stretch>
            <a:fillRect/>
          </a:stretch>
        </p:blipFill>
        <p:spPr>
          <a:xfrm>
            <a:off x="4894500" y="1440550"/>
            <a:ext cx="4020900" cy="20104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We’ve also made graphics on: </a:t>
            </a:r>
            <a:endParaRPr/>
          </a:p>
          <a:p>
            <a:pPr indent="0" lvl="0" marL="0" rtl="0" algn="l">
              <a:lnSpc>
                <a:spcPct val="115000"/>
              </a:lnSpc>
              <a:spcBef>
                <a:spcPts val="0"/>
              </a:spcBef>
              <a:spcAft>
                <a:spcPts val="0"/>
              </a:spcAft>
              <a:buNone/>
            </a:pPr>
            <a:r>
              <a:rPr lang="en"/>
              <a:t>Public lands</a:t>
            </a:r>
            <a:endParaRPr/>
          </a:p>
        </p:txBody>
      </p:sp>
      <p:sp>
        <p:nvSpPr>
          <p:cNvPr id="223" name="Google Shape;223;p26"/>
          <p:cNvSpPr txBox="1"/>
          <p:nvPr>
            <p:ph idx="1" type="body"/>
          </p:nvPr>
        </p:nvSpPr>
        <p:spPr>
          <a:xfrm>
            <a:off x="1297500" y="1567550"/>
            <a:ext cx="35208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What remains of Bears Ears</a:t>
            </a:r>
            <a:endParaRPr sz="1800"/>
          </a:p>
          <a:p>
            <a:pPr indent="0" lvl="0" marL="0" rtl="0" algn="l">
              <a:spcBef>
                <a:spcPts val="1600"/>
              </a:spcBef>
              <a:spcAft>
                <a:spcPts val="0"/>
              </a:spcAft>
              <a:buNone/>
            </a:pPr>
            <a:r>
              <a:rPr lang="en" sz="1800" u="sng">
                <a:solidFill>
                  <a:schemeClr val="hlink"/>
                </a:solidFill>
                <a:hlinkClick r:id="rId3"/>
              </a:rPr>
              <a:t>http://wapo.st/bears-ears</a:t>
            </a:r>
            <a:r>
              <a:rPr lang="en" sz="1800"/>
              <a:t> </a:t>
            </a:r>
            <a:endParaRPr sz="1800"/>
          </a:p>
          <a:p>
            <a:pPr indent="0" lvl="0" marL="0" rtl="0" algn="l">
              <a:spcBef>
                <a:spcPts val="1600"/>
              </a:spcBef>
              <a:spcAft>
                <a:spcPts val="1600"/>
              </a:spcAft>
              <a:buNone/>
            </a:pPr>
            <a:r>
              <a:rPr lang="en" sz="1800" u="sng">
                <a:solidFill>
                  <a:schemeClr val="hlink"/>
                </a:solidFill>
                <a:hlinkClick r:id="rId4"/>
              </a:rPr>
              <a:t>Podcast clip</a:t>
            </a:r>
            <a:endParaRPr sz="1800"/>
          </a:p>
        </p:txBody>
      </p:sp>
      <p:pic>
        <p:nvPicPr>
          <p:cNvPr id="224" name="Google Shape;224;p26"/>
          <p:cNvPicPr preferRelativeResize="0"/>
          <p:nvPr/>
        </p:nvPicPr>
        <p:blipFill>
          <a:blip r:embed="rId5">
            <a:alphaModFix/>
          </a:blip>
          <a:stretch>
            <a:fillRect/>
          </a:stretch>
        </p:blipFill>
        <p:spPr>
          <a:xfrm>
            <a:off x="4894500" y="1440550"/>
            <a:ext cx="4020900" cy="275596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We’ve also made graphics on: </a:t>
            </a:r>
            <a:endParaRPr/>
          </a:p>
          <a:p>
            <a:pPr indent="0" lvl="0" marL="0" rtl="0" algn="l">
              <a:lnSpc>
                <a:spcPct val="115000"/>
              </a:lnSpc>
              <a:spcBef>
                <a:spcPts val="0"/>
              </a:spcBef>
              <a:spcAft>
                <a:spcPts val="0"/>
              </a:spcAft>
              <a:buNone/>
            </a:pPr>
            <a:r>
              <a:rPr lang="en"/>
              <a:t>Food trucks</a:t>
            </a:r>
            <a:endParaRPr/>
          </a:p>
        </p:txBody>
      </p:sp>
      <p:sp>
        <p:nvSpPr>
          <p:cNvPr id="230" name="Google Shape;230;p27"/>
          <p:cNvSpPr txBox="1"/>
          <p:nvPr>
            <p:ph idx="1" type="body"/>
          </p:nvPr>
        </p:nvSpPr>
        <p:spPr>
          <a:xfrm>
            <a:off x="1297500" y="1567550"/>
            <a:ext cx="3565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What’s in a food truck?</a:t>
            </a:r>
            <a:endParaRPr sz="1800"/>
          </a:p>
          <a:p>
            <a:pPr indent="0" lvl="0" marL="0" rtl="0" algn="l">
              <a:spcBef>
                <a:spcPts val="1600"/>
              </a:spcBef>
              <a:spcAft>
                <a:spcPts val="0"/>
              </a:spcAft>
              <a:buNone/>
            </a:pPr>
            <a:r>
              <a:rPr lang="en" sz="1800" u="sng">
                <a:solidFill>
                  <a:schemeClr val="hlink"/>
                </a:solidFill>
                <a:hlinkClick r:id="rId3"/>
              </a:rPr>
              <a:t>https://wapo.st/foodtrucks</a:t>
            </a:r>
            <a:r>
              <a:rPr lang="en" sz="1800"/>
              <a:t> </a:t>
            </a:r>
            <a:r>
              <a:rPr lang="en" sz="1800"/>
              <a:t> </a:t>
            </a:r>
            <a:endParaRPr sz="1800"/>
          </a:p>
          <a:p>
            <a:pPr indent="0" lvl="0" marL="0" rtl="0" algn="l">
              <a:spcBef>
                <a:spcPts val="1600"/>
              </a:spcBef>
              <a:spcAft>
                <a:spcPts val="1600"/>
              </a:spcAft>
              <a:buNone/>
            </a:pPr>
            <a:r>
              <a:t/>
            </a:r>
            <a:endParaRPr sz="1800"/>
          </a:p>
        </p:txBody>
      </p:sp>
      <p:pic>
        <p:nvPicPr>
          <p:cNvPr id="231" name="Google Shape;231;p27"/>
          <p:cNvPicPr preferRelativeResize="0"/>
          <p:nvPr/>
        </p:nvPicPr>
        <p:blipFill rotWithShape="1">
          <a:blip r:embed="rId4">
            <a:alphaModFix/>
          </a:blip>
          <a:srcRect b="6500" l="0" r="0" t="6247"/>
          <a:stretch/>
        </p:blipFill>
        <p:spPr>
          <a:xfrm>
            <a:off x="4894500" y="1408863"/>
            <a:ext cx="4020901" cy="2716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We’ve also made graphics on: </a:t>
            </a:r>
            <a:endParaRPr/>
          </a:p>
          <a:p>
            <a:pPr indent="0" lvl="0" marL="0" rtl="0" algn="l">
              <a:lnSpc>
                <a:spcPct val="115000"/>
              </a:lnSpc>
              <a:spcBef>
                <a:spcPts val="0"/>
              </a:spcBef>
              <a:spcAft>
                <a:spcPts val="0"/>
              </a:spcAft>
              <a:buNone/>
            </a:pPr>
            <a:r>
              <a:rPr lang="en"/>
              <a:t>Wildfires </a:t>
            </a:r>
            <a:endParaRPr/>
          </a:p>
        </p:txBody>
      </p:sp>
      <p:sp>
        <p:nvSpPr>
          <p:cNvPr id="237" name="Google Shape;237;p28"/>
          <p:cNvSpPr txBox="1"/>
          <p:nvPr>
            <p:ph idx="1" type="body"/>
          </p:nvPr>
        </p:nvSpPr>
        <p:spPr>
          <a:xfrm>
            <a:off x="1297500" y="1567550"/>
            <a:ext cx="3565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The grim scope of 2017’s California wildfire season is now clear. The danger’s not over.</a:t>
            </a:r>
            <a:endParaRPr sz="1800"/>
          </a:p>
          <a:p>
            <a:pPr indent="0" lvl="0" marL="0" rtl="0" algn="l">
              <a:spcBef>
                <a:spcPts val="1600"/>
              </a:spcBef>
              <a:spcAft>
                <a:spcPts val="0"/>
              </a:spcAft>
              <a:buNone/>
            </a:pPr>
            <a:r>
              <a:rPr lang="en" sz="1800" u="sng">
                <a:solidFill>
                  <a:schemeClr val="hlink"/>
                </a:solidFill>
                <a:hlinkClick r:id="rId3"/>
              </a:rPr>
              <a:t>http://wapo.st/california-fires-2017</a:t>
            </a:r>
            <a:r>
              <a:rPr lang="en" sz="1800"/>
              <a:t> </a:t>
            </a:r>
            <a:endParaRPr sz="1800"/>
          </a:p>
          <a:p>
            <a:pPr indent="0" lvl="0" marL="0" rtl="0" algn="l">
              <a:spcBef>
                <a:spcPts val="1600"/>
              </a:spcBef>
              <a:spcAft>
                <a:spcPts val="1600"/>
              </a:spcAft>
              <a:buNone/>
            </a:pPr>
            <a:r>
              <a:t/>
            </a:r>
            <a:endParaRPr sz="1800"/>
          </a:p>
        </p:txBody>
      </p:sp>
      <p:pic>
        <p:nvPicPr>
          <p:cNvPr id="238" name="Google Shape;238;p28"/>
          <p:cNvPicPr preferRelativeResize="0"/>
          <p:nvPr/>
        </p:nvPicPr>
        <p:blipFill>
          <a:blip r:embed="rId4">
            <a:alphaModFix/>
          </a:blip>
          <a:stretch>
            <a:fillRect/>
          </a:stretch>
        </p:blipFill>
        <p:spPr>
          <a:xfrm>
            <a:off x="4894500" y="1408875"/>
            <a:ext cx="4020901" cy="221166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Basically, we do stories on everything.</a:t>
            </a:r>
            <a:endParaRPr/>
          </a:p>
        </p:txBody>
      </p:sp>
      <p:sp>
        <p:nvSpPr>
          <p:cNvPr id="244" name="Google Shape;244;p2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Breaking news</a:t>
            </a:r>
            <a:endParaRPr sz="1800"/>
          </a:p>
          <a:p>
            <a:pPr indent="-342900" lvl="0" marL="457200" rtl="0" algn="l">
              <a:spcBef>
                <a:spcPts val="0"/>
              </a:spcBef>
              <a:spcAft>
                <a:spcPts val="0"/>
              </a:spcAft>
              <a:buSzPts val="1800"/>
              <a:buChar char="●"/>
            </a:pPr>
            <a:r>
              <a:rPr lang="en" sz="1800"/>
              <a:t>Education</a:t>
            </a:r>
            <a:endParaRPr sz="1800"/>
          </a:p>
          <a:p>
            <a:pPr indent="-342900" lvl="0" marL="457200" rtl="0" algn="l">
              <a:spcBef>
                <a:spcPts val="0"/>
              </a:spcBef>
              <a:spcAft>
                <a:spcPts val="0"/>
              </a:spcAft>
              <a:buSzPts val="1800"/>
              <a:buChar char="●"/>
            </a:pPr>
            <a:r>
              <a:rPr lang="en" sz="1800"/>
              <a:t>Politics</a:t>
            </a:r>
            <a:endParaRPr sz="1800"/>
          </a:p>
          <a:p>
            <a:pPr indent="-342900" lvl="0" marL="457200" rtl="0" algn="l">
              <a:spcBef>
                <a:spcPts val="0"/>
              </a:spcBef>
              <a:spcAft>
                <a:spcPts val="0"/>
              </a:spcAft>
              <a:buSzPts val="1800"/>
              <a:buChar char="●"/>
            </a:pPr>
            <a:r>
              <a:rPr lang="en" sz="1800"/>
              <a:t>Space</a:t>
            </a:r>
            <a:endParaRPr sz="1800"/>
          </a:p>
          <a:p>
            <a:pPr indent="-342900" lvl="0" marL="457200" rtl="0" algn="l">
              <a:spcBef>
                <a:spcPts val="0"/>
              </a:spcBef>
              <a:spcAft>
                <a:spcPts val="0"/>
              </a:spcAft>
              <a:buSzPts val="1800"/>
              <a:buChar char="●"/>
            </a:pPr>
            <a:r>
              <a:rPr lang="en" sz="1800"/>
              <a:t>Autonomous cars</a:t>
            </a:r>
            <a:endParaRPr sz="1800"/>
          </a:p>
          <a:p>
            <a:pPr indent="-342900" lvl="0" marL="457200" rtl="0" algn="l">
              <a:spcBef>
                <a:spcPts val="0"/>
              </a:spcBef>
              <a:spcAft>
                <a:spcPts val="0"/>
              </a:spcAft>
              <a:buSzPts val="1800"/>
              <a:buChar char="●"/>
            </a:pPr>
            <a:r>
              <a:rPr lang="en" sz="1800"/>
              <a:t>Local</a:t>
            </a:r>
            <a:endParaRPr sz="1800"/>
          </a:p>
          <a:p>
            <a:pPr indent="-342900" lvl="0" marL="457200" rtl="0" algn="l">
              <a:spcBef>
                <a:spcPts val="0"/>
              </a:spcBef>
              <a:spcAft>
                <a:spcPts val="0"/>
              </a:spcAft>
              <a:buSzPts val="1800"/>
              <a:buChar char="●"/>
            </a:pPr>
            <a:r>
              <a:rPr lang="en" sz="1800"/>
              <a:t>Foreign </a:t>
            </a:r>
            <a:endParaRPr sz="1800"/>
          </a:p>
          <a:p>
            <a:pPr indent="-342900" lvl="0" marL="457200" rtl="0" algn="l">
              <a:spcBef>
                <a:spcPts val="0"/>
              </a:spcBef>
              <a:spcAft>
                <a:spcPts val="0"/>
              </a:spcAft>
              <a:buSzPts val="1800"/>
              <a:buChar char="●"/>
            </a:pPr>
            <a:r>
              <a:rPr lang="en" sz="1800"/>
              <a:t>And so on and so forth...</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Why are visuals teams so important?</a:t>
            </a:r>
            <a:endParaRPr/>
          </a:p>
          <a:p>
            <a:pPr indent="0" lvl="0" marL="0" rtl="0" algn="l">
              <a:lnSpc>
                <a:spcPct val="115000"/>
              </a:lnSpc>
              <a:spcBef>
                <a:spcPts val="0"/>
              </a:spcBef>
              <a:spcAft>
                <a:spcPts val="0"/>
              </a:spcAft>
              <a:buNone/>
            </a:pPr>
            <a:r>
              <a:rPr lang="en"/>
              <a:t>Our work...</a:t>
            </a:r>
            <a:endParaRPr/>
          </a:p>
        </p:txBody>
      </p:sp>
      <p:sp>
        <p:nvSpPr>
          <p:cNvPr id="250" name="Google Shape;250;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Provides new experiences for readers</a:t>
            </a:r>
            <a:endParaRPr sz="1800"/>
          </a:p>
          <a:p>
            <a:pPr indent="-342900" lvl="0" marL="457200" rtl="0" algn="l">
              <a:spcBef>
                <a:spcPts val="0"/>
              </a:spcBef>
              <a:spcAft>
                <a:spcPts val="0"/>
              </a:spcAft>
              <a:buSzPts val="1800"/>
              <a:buChar char="●"/>
            </a:pPr>
            <a:r>
              <a:rPr lang="en" sz="1800"/>
              <a:t>Uses data and statistics to make points stronger</a:t>
            </a:r>
            <a:endParaRPr sz="1800"/>
          </a:p>
          <a:p>
            <a:pPr indent="-342900" lvl="0" marL="457200" rtl="0" algn="l">
              <a:spcBef>
                <a:spcPts val="0"/>
              </a:spcBef>
              <a:spcAft>
                <a:spcPts val="0"/>
              </a:spcAft>
              <a:buSzPts val="1800"/>
              <a:buChar char="●"/>
            </a:pPr>
            <a:r>
              <a:rPr lang="en" sz="1800"/>
              <a:t>Can enhance stories and make them more </a:t>
            </a:r>
            <a:r>
              <a:rPr lang="en" sz="1800"/>
              <a:t>enticing</a:t>
            </a:r>
            <a:r>
              <a:rPr lang="en" sz="1800"/>
              <a:t> </a:t>
            </a:r>
            <a:endParaRPr sz="1800"/>
          </a:p>
          <a:p>
            <a:pPr indent="-342900" lvl="0" marL="457200" rtl="0" algn="l">
              <a:spcBef>
                <a:spcPts val="0"/>
              </a:spcBef>
              <a:spcAft>
                <a:spcPts val="0"/>
              </a:spcAft>
              <a:buSzPts val="1800"/>
              <a:buChar char="●"/>
            </a:pPr>
            <a:r>
              <a:rPr lang="en" sz="1800"/>
              <a:t>Can make stories easier to understand</a:t>
            </a:r>
            <a:endParaRPr sz="1800"/>
          </a:p>
          <a:p>
            <a:pPr indent="-342900" lvl="0" marL="457200" rtl="0" algn="l">
              <a:spcBef>
                <a:spcPts val="0"/>
              </a:spcBef>
              <a:spcAft>
                <a:spcPts val="0"/>
              </a:spcAft>
              <a:buSzPts val="1800"/>
              <a:buChar char="●"/>
            </a:pPr>
            <a:r>
              <a:rPr lang="en" sz="1800"/>
              <a:t>Encourages cross-platform collaboration </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With that, let’s get started.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HTML basics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3798900" cy="63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141" name="Google Shape;141;p14"/>
          <p:cNvSpPr txBox="1"/>
          <p:nvPr>
            <p:ph idx="1" type="body"/>
          </p:nvPr>
        </p:nvSpPr>
        <p:spPr>
          <a:xfrm>
            <a:off x="1297500" y="1353200"/>
            <a:ext cx="5468400" cy="3035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Welcome</a:t>
            </a:r>
            <a:endParaRPr sz="1800"/>
          </a:p>
          <a:p>
            <a:pPr indent="0" lvl="0" marL="0" rtl="0" algn="l">
              <a:lnSpc>
                <a:spcPct val="115000"/>
              </a:lnSpc>
              <a:spcBef>
                <a:spcPts val="1600"/>
              </a:spcBef>
              <a:spcAft>
                <a:spcPts val="0"/>
              </a:spcAft>
              <a:buNone/>
            </a:pPr>
            <a:r>
              <a:rPr lang="en" sz="1800"/>
              <a:t>Introduction to your professor and classmates</a:t>
            </a:r>
            <a:endParaRPr sz="1800"/>
          </a:p>
          <a:p>
            <a:pPr indent="0" lvl="0" marL="0" rtl="0" algn="l">
              <a:lnSpc>
                <a:spcPct val="115000"/>
              </a:lnSpc>
              <a:spcBef>
                <a:spcPts val="1600"/>
              </a:spcBef>
              <a:spcAft>
                <a:spcPts val="0"/>
              </a:spcAft>
              <a:buNone/>
            </a:pPr>
            <a:r>
              <a:rPr lang="en" sz="1800"/>
              <a:t>Syllabus review</a:t>
            </a:r>
            <a:endParaRPr sz="1800"/>
          </a:p>
          <a:p>
            <a:pPr indent="0" lvl="0" marL="0" rtl="0" algn="l">
              <a:lnSpc>
                <a:spcPct val="115000"/>
              </a:lnSpc>
              <a:spcBef>
                <a:spcPts val="1600"/>
              </a:spcBef>
              <a:spcAft>
                <a:spcPts val="0"/>
              </a:spcAft>
              <a:buNone/>
            </a:pPr>
            <a:r>
              <a:rPr lang="en" sz="1800"/>
              <a:t>Resource sign up</a:t>
            </a:r>
            <a:endParaRPr sz="1800"/>
          </a:p>
          <a:p>
            <a:pPr indent="0" lvl="0" marL="0" rtl="0" algn="l">
              <a:lnSpc>
                <a:spcPct val="115000"/>
              </a:lnSpc>
              <a:spcBef>
                <a:spcPts val="1600"/>
              </a:spcBef>
              <a:spcAft>
                <a:spcPts val="0"/>
              </a:spcAft>
              <a:buNone/>
            </a:pPr>
            <a:r>
              <a:rPr lang="en" sz="1800"/>
              <a:t>Where this class could take you</a:t>
            </a:r>
            <a:endParaRPr sz="1800"/>
          </a:p>
          <a:p>
            <a:pPr indent="0" lvl="0" marL="0" rtl="0" algn="l">
              <a:lnSpc>
                <a:spcPct val="115000"/>
              </a:lnSpc>
              <a:spcBef>
                <a:spcPts val="1600"/>
              </a:spcBef>
              <a:spcAft>
                <a:spcPts val="1600"/>
              </a:spcAft>
              <a:buNone/>
            </a:pPr>
            <a:r>
              <a:rPr lang="en" sz="1800"/>
              <a:t>Lecture: HTML basics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Course Overview</a:t>
            </a:r>
            <a:endParaRPr/>
          </a:p>
        </p:txBody>
      </p:sp>
      <p:sp>
        <p:nvSpPr>
          <p:cNvPr id="147" name="Google Shape;147;p15"/>
          <p:cNvSpPr txBox="1"/>
          <p:nvPr>
            <p:ph idx="1" type="body"/>
          </p:nvPr>
        </p:nvSpPr>
        <p:spPr>
          <a:xfrm>
            <a:off x="1297500" y="1186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In this course, students will use </a:t>
            </a:r>
            <a:r>
              <a:rPr b="1" lang="en" sz="1600">
                <a:highlight>
                  <a:schemeClr val="accent1"/>
                </a:highlight>
              </a:rPr>
              <a:t>web design and development for visual storytelling.</a:t>
            </a:r>
            <a:r>
              <a:rPr lang="en" sz="1600"/>
              <a:t> From graphic design fundamentals to basic data analysis and visualization, students will use the tools of the web for digital news production. By the end of the semester, students will build a </a:t>
            </a:r>
            <a:r>
              <a:rPr b="1" lang="en" sz="1600">
                <a:highlight>
                  <a:schemeClr val="accent1"/>
                </a:highlight>
              </a:rPr>
              <a:t>digital resume/portfolio package and create a multimedia news</a:t>
            </a:r>
            <a:endParaRPr b="1" sz="1600">
              <a:highlight>
                <a:schemeClr val="accent1"/>
              </a:highlight>
            </a:endParaRPr>
          </a:p>
          <a:p>
            <a:pPr indent="0" lvl="0" marL="0" rtl="0" algn="l">
              <a:spcBef>
                <a:spcPts val="0"/>
              </a:spcBef>
              <a:spcAft>
                <a:spcPts val="0"/>
              </a:spcAft>
              <a:buNone/>
            </a:pPr>
            <a:r>
              <a:rPr b="1" lang="en" sz="1600">
                <a:highlight>
                  <a:schemeClr val="accent1"/>
                </a:highlight>
              </a:rPr>
              <a:t>feature story.</a:t>
            </a:r>
            <a:endParaRPr b="1" sz="1600">
              <a:highlight>
                <a:schemeClr val="accent1"/>
              </a:highlight>
            </a:endParaRPr>
          </a:p>
          <a:p>
            <a:pPr indent="0" lvl="0" marL="0" rtl="0" algn="l">
              <a:spcBef>
                <a:spcPts val="0"/>
              </a:spcBef>
              <a:spcAft>
                <a:spcPts val="0"/>
              </a:spcAft>
              <a:buNone/>
            </a:pPr>
            <a:r>
              <a:t/>
            </a:r>
            <a:endParaRPr sz="1600"/>
          </a:p>
          <a:p>
            <a:pPr indent="0" lvl="0" marL="0" rtl="0" algn="l">
              <a:spcBef>
                <a:spcPts val="0"/>
              </a:spcBef>
              <a:spcAft>
                <a:spcPts val="0"/>
              </a:spcAft>
              <a:buNone/>
            </a:pPr>
            <a:r>
              <a:rPr lang="en" sz="1600"/>
              <a:t>The core of the class will be learning </a:t>
            </a:r>
            <a:r>
              <a:rPr b="1" lang="en" sz="1600">
                <a:highlight>
                  <a:schemeClr val="accent1"/>
                </a:highlight>
              </a:rPr>
              <a:t>HTML, CSS and JavaScript</a:t>
            </a:r>
            <a:r>
              <a:rPr lang="en" sz="1600"/>
              <a:t> to produce work for desktop and mobile experiences. The course will also discuss photo editing, search engine optimization, web analytics and ethics. The class will include lectures, but will largely be </a:t>
            </a:r>
            <a:r>
              <a:rPr b="1" lang="en" sz="1600">
                <a:highlight>
                  <a:schemeClr val="accent1"/>
                </a:highlight>
              </a:rPr>
              <a:t>hands-on in-class assignments and online, self-directed learning modules.</a:t>
            </a:r>
            <a:endParaRPr b="1" sz="1600">
              <a:highlight>
                <a:schemeClr val="accent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am I?</a:t>
            </a:r>
            <a:endParaRPr/>
          </a:p>
        </p:txBody>
      </p:sp>
      <p:sp>
        <p:nvSpPr>
          <p:cNvPr id="153" name="Google Shape;153;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Currently: Graphics reporter for The Washington Post</a:t>
            </a:r>
            <a:endParaRPr sz="1800"/>
          </a:p>
          <a:p>
            <a:pPr indent="-342900" lvl="0" marL="457200" rtl="0" algn="l">
              <a:spcBef>
                <a:spcPts val="0"/>
              </a:spcBef>
              <a:spcAft>
                <a:spcPts val="0"/>
              </a:spcAft>
              <a:buSzPts val="1800"/>
              <a:buChar char="●"/>
            </a:pPr>
            <a:r>
              <a:rPr lang="en" sz="1800"/>
              <a:t>Previously: News Apps Developer at NPR; Visuals Intern at NPR</a:t>
            </a:r>
            <a:endParaRPr sz="1800"/>
          </a:p>
          <a:p>
            <a:pPr indent="-342900" lvl="0" marL="457200" rtl="0" algn="l">
              <a:spcBef>
                <a:spcPts val="0"/>
              </a:spcBef>
              <a:spcAft>
                <a:spcPts val="0"/>
              </a:spcAft>
              <a:buSzPts val="1800"/>
              <a:buChar char="●"/>
            </a:pPr>
            <a:r>
              <a:rPr lang="en" sz="1800"/>
              <a:t>Graduated from UNC-Chapel Hill journalism school  in 2016 </a:t>
            </a:r>
            <a:endParaRPr sz="1800"/>
          </a:p>
          <a:p>
            <a:pPr indent="-342900" lvl="0" marL="457200" rtl="0" algn="l">
              <a:spcBef>
                <a:spcPts val="0"/>
              </a:spcBef>
              <a:spcAft>
                <a:spcPts val="0"/>
              </a:spcAft>
              <a:buSzPts val="1800"/>
              <a:buChar char="●"/>
            </a:pPr>
            <a:r>
              <a:rPr lang="en" sz="1800"/>
              <a:t>Attended the New York Times Student Journalism Institute </a:t>
            </a:r>
            <a:endParaRPr sz="1800"/>
          </a:p>
        </p:txBody>
      </p:sp>
      <p:pic>
        <p:nvPicPr>
          <p:cNvPr id="154" name="Google Shape;154;p16"/>
          <p:cNvPicPr preferRelativeResize="0"/>
          <p:nvPr/>
        </p:nvPicPr>
        <p:blipFill>
          <a:blip r:embed="rId3">
            <a:alphaModFix/>
          </a:blip>
          <a:stretch>
            <a:fillRect/>
          </a:stretch>
        </p:blipFill>
        <p:spPr>
          <a:xfrm>
            <a:off x="7322425" y="2955900"/>
            <a:ext cx="1522849" cy="1522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any given day, I...</a:t>
            </a:r>
            <a:endParaRPr/>
          </a:p>
        </p:txBody>
      </p:sp>
      <p:sp>
        <p:nvSpPr>
          <p:cNvPr id="160" name="Google Shape;160;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Research and report out stories, from breaking news to features</a:t>
            </a:r>
            <a:endParaRPr sz="1800"/>
          </a:p>
          <a:p>
            <a:pPr indent="-342900" lvl="0" marL="457200" rtl="0" algn="l">
              <a:spcBef>
                <a:spcPts val="0"/>
              </a:spcBef>
              <a:spcAft>
                <a:spcPts val="0"/>
              </a:spcAft>
              <a:buSzPts val="1800"/>
              <a:buChar char="●"/>
            </a:pPr>
            <a:r>
              <a:rPr lang="en" sz="1800"/>
              <a:t>Write HTML, CSS,  javascript or python</a:t>
            </a:r>
            <a:endParaRPr sz="1800"/>
          </a:p>
          <a:p>
            <a:pPr indent="-342900" lvl="0" marL="457200" rtl="0" algn="l">
              <a:spcBef>
                <a:spcPts val="0"/>
              </a:spcBef>
              <a:spcAft>
                <a:spcPts val="0"/>
              </a:spcAft>
              <a:buSzPts val="1800"/>
              <a:buChar char="●"/>
            </a:pPr>
            <a:r>
              <a:rPr lang="en" sz="1800"/>
              <a:t>Analyze data</a:t>
            </a:r>
            <a:endParaRPr sz="1800"/>
          </a:p>
          <a:p>
            <a:pPr indent="-342900" lvl="0" marL="457200" rtl="0" algn="l">
              <a:spcBef>
                <a:spcPts val="0"/>
              </a:spcBef>
              <a:spcAft>
                <a:spcPts val="0"/>
              </a:spcAft>
              <a:buSzPts val="1800"/>
              <a:buChar char="●"/>
            </a:pPr>
            <a:r>
              <a:rPr lang="en" sz="1800"/>
              <a:t>Make “daily” graphics</a:t>
            </a:r>
            <a:endParaRPr sz="1800"/>
          </a:p>
          <a:p>
            <a:pPr indent="-342900" lvl="0" marL="457200" rtl="0" algn="l">
              <a:spcBef>
                <a:spcPts val="0"/>
              </a:spcBef>
              <a:spcAft>
                <a:spcPts val="0"/>
              </a:spcAft>
              <a:buSzPts val="1800"/>
              <a:buChar char="●"/>
            </a:pPr>
            <a:r>
              <a:rPr lang="en" sz="1800"/>
              <a:t>Prep print graphics for the next day’s paper</a:t>
            </a:r>
            <a:endParaRPr sz="1800"/>
          </a:p>
          <a:p>
            <a:pPr indent="0" lvl="0" marL="457200" rtl="0" algn="l">
              <a:spcBef>
                <a:spcPts val="1600"/>
              </a:spcBef>
              <a:spcAft>
                <a:spcPts val="1600"/>
              </a:spcAft>
              <a:buNone/>
            </a:pPr>
            <a:r>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Introductions</a:t>
            </a:r>
            <a:endParaRPr/>
          </a:p>
        </p:txBody>
      </p:sp>
      <p:sp>
        <p:nvSpPr>
          <p:cNvPr id="166" name="Google Shape;166;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Name</a:t>
            </a:r>
            <a:endParaRPr sz="1600"/>
          </a:p>
          <a:p>
            <a:pPr indent="-330200" lvl="0" marL="457200" rtl="0" algn="l">
              <a:spcBef>
                <a:spcPts val="0"/>
              </a:spcBef>
              <a:spcAft>
                <a:spcPts val="0"/>
              </a:spcAft>
              <a:buSzPts val="1600"/>
              <a:buChar char="●"/>
            </a:pPr>
            <a:r>
              <a:rPr lang="en" sz="1600"/>
              <a:t>Class</a:t>
            </a:r>
            <a:endParaRPr sz="1600"/>
          </a:p>
          <a:p>
            <a:pPr indent="-330200" lvl="0" marL="457200" rtl="0" algn="l">
              <a:spcBef>
                <a:spcPts val="0"/>
              </a:spcBef>
              <a:spcAft>
                <a:spcPts val="0"/>
              </a:spcAft>
              <a:buSzPts val="1600"/>
              <a:buChar char="●"/>
            </a:pPr>
            <a:r>
              <a:rPr lang="en" sz="1600"/>
              <a:t>Journalism experience</a:t>
            </a:r>
            <a:endParaRPr sz="1600"/>
          </a:p>
          <a:p>
            <a:pPr indent="-330200" lvl="0" marL="457200" rtl="0" algn="l">
              <a:spcBef>
                <a:spcPts val="0"/>
              </a:spcBef>
              <a:spcAft>
                <a:spcPts val="0"/>
              </a:spcAft>
              <a:buSzPts val="1600"/>
              <a:buChar char="●"/>
            </a:pPr>
            <a:r>
              <a:rPr lang="en" sz="1600"/>
              <a:t>Technology, design and software skills </a:t>
            </a:r>
            <a:endParaRPr sz="1600"/>
          </a:p>
          <a:p>
            <a:pPr indent="-330200" lvl="0" marL="457200" rtl="0" algn="l">
              <a:spcBef>
                <a:spcPts val="0"/>
              </a:spcBef>
              <a:spcAft>
                <a:spcPts val="0"/>
              </a:spcAft>
              <a:buSzPts val="1600"/>
              <a:buChar char="●"/>
            </a:pPr>
            <a:r>
              <a:rPr lang="en" sz="1600"/>
              <a:t>Why you’re here</a:t>
            </a:r>
            <a:endParaRPr sz="1600"/>
          </a:p>
          <a:p>
            <a:pPr indent="-330200" lvl="0" marL="457200" rtl="0" algn="l">
              <a:spcBef>
                <a:spcPts val="0"/>
              </a:spcBef>
              <a:spcAft>
                <a:spcPts val="0"/>
              </a:spcAft>
              <a:buSzPts val="1600"/>
              <a:buChar char="●"/>
            </a:pPr>
            <a:r>
              <a:rPr lang="en" sz="1600"/>
              <a:t>Hopeful takeaways</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Syllabus Review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 up for online class resources</a:t>
            </a:r>
            <a:endParaRPr/>
          </a:p>
        </p:txBody>
      </p:sp>
      <p:sp>
        <p:nvSpPr>
          <p:cNvPr id="177" name="Google Shape;177;p2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u="sng">
                <a:solidFill>
                  <a:schemeClr val="hlink"/>
                </a:solidFill>
                <a:hlinkClick r:id="rId3"/>
              </a:rPr>
              <a:t>Github</a:t>
            </a:r>
            <a:r>
              <a:rPr lang="en" sz="1600"/>
              <a:t> </a:t>
            </a:r>
            <a:r>
              <a:rPr lang="en" sz="1600"/>
              <a:t>- For version control of your code, site hosting</a:t>
            </a:r>
            <a:endParaRPr sz="1600"/>
          </a:p>
          <a:p>
            <a:pPr indent="-330200" lvl="0" marL="457200" rtl="0" algn="l">
              <a:spcBef>
                <a:spcPts val="0"/>
              </a:spcBef>
              <a:spcAft>
                <a:spcPts val="0"/>
              </a:spcAft>
              <a:buSzPts val="1600"/>
              <a:buChar char="●"/>
            </a:pPr>
            <a:r>
              <a:rPr lang="en" sz="1600" u="sng">
                <a:solidFill>
                  <a:schemeClr val="hlink"/>
                </a:solidFill>
                <a:hlinkClick r:id="rId4"/>
              </a:rPr>
              <a:t>Codecademy</a:t>
            </a:r>
            <a:r>
              <a:rPr lang="en" sz="1600"/>
              <a:t> - Used to learn coding basics, will be frequented for homework assignments</a:t>
            </a:r>
            <a:endParaRPr sz="1600"/>
          </a:p>
          <a:p>
            <a:pPr indent="-330200" lvl="0" marL="457200" rtl="0" algn="l">
              <a:spcBef>
                <a:spcPts val="0"/>
              </a:spcBef>
              <a:spcAft>
                <a:spcPts val="0"/>
              </a:spcAft>
              <a:buSzPts val="1600"/>
              <a:buChar char="●"/>
            </a:pPr>
            <a:r>
              <a:rPr lang="en" sz="1600" u="sng">
                <a:solidFill>
                  <a:schemeClr val="hlink"/>
                </a:solidFill>
                <a:hlinkClick r:id="rId5"/>
              </a:rPr>
              <a:t>LinkedIn Learning</a:t>
            </a:r>
            <a:r>
              <a:rPr lang="en" sz="1600"/>
              <a:t> - Formerly Lynda.com, online video tutorials for design and code</a:t>
            </a:r>
            <a:endParaRPr sz="1600"/>
          </a:p>
          <a:p>
            <a:pPr indent="0" lvl="0" marL="0" rtl="0" algn="l">
              <a:spcBef>
                <a:spcPts val="1600"/>
              </a:spcBef>
              <a:spcAft>
                <a:spcPts val="0"/>
              </a:spcAft>
              <a:buNone/>
            </a:pPr>
            <a:r>
              <a:rPr lang="en" sz="1600"/>
              <a:t>Download: </a:t>
            </a:r>
            <a:endParaRPr sz="1600"/>
          </a:p>
          <a:p>
            <a:pPr indent="-330200" lvl="0" marL="457200" rtl="0" algn="l">
              <a:spcBef>
                <a:spcPts val="1600"/>
              </a:spcBef>
              <a:spcAft>
                <a:spcPts val="0"/>
              </a:spcAft>
              <a:buSzPts val="1600"/>
              <a:buChar char="●"/>
            </a:pPr>
            <a:r>
              <a:rPr lang="en" sz="1600" u="sng">
                <a:solidFill>
                  <a:schemeClr val="hlink"/>
                </a:solidFill>
                <a:hlinkClick r:id="rId6"/>
              </a:rPr>
              <a:t>Atom</a:t>
            </a:r>
            <a:r>
              <a:rPr lang="en" sz="1600"/>
              <a:t> - Open source editing software</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pic>
        <p:nvPicPr>
          <p:cNvPr id="182" name="Google Shape;182;p21"/>
          <p:cNvPicPr preferRelativeResize="0"/>
          <p:nvPr/>
        </p:nvPicPr>
        <p:blipFill>
          <a:blip r:embed="rId3">
            <a:alphaModFix/>
          </a:blip>
          <a:stretch>
            <a:fillRect/>
          </a:stretch>
        </p:blipFill>
        <p:spPr>
          <a:xfrm>
            <a:off x="29950" y="38947"/>
            <a:ext cx="1481999" cy="3031679"/>
          </a:xfrm>
          <a:prstGeom prst="rect">
            <a:avLst/>
          </a:prstGeom>
          <a:noFill/>
          <a:ln>
            <a:noFill/>
          </a:ln>
        </p:spPr>
      </p:pic>
      <p:pic>
        <p:nvPicPr>
          <p:cNvPr id="183" name="Google Shape;183;p21"/>
          <p:cNvPicPr preferRelativeResize="0"/>
          <p:nvPr/>
        </p:nvPicPr>
        <p:blipFill>
          <a:blip r:embed="rId4">
            <a:alphaModFix/>
          </a:blip>
          <a:stretch>
            <a:fillRect/>
          </a:stretch>
        </p:blipFill>
        <p:spPr>
          <a:xfrm>
            <a:off x="7217074" y="38950"/>
            <a:ext cx="1889852" cy="1733734"/>
          </a:xfrm>
          <a:prstGeom prst="rect">
            <a:avLst/>
          </a:prstGeom>
          <a:noFill/>
          <a:ln>
            <a:noFill/>
          </a:ln>
        </p:spPr>
      </p:pic>
      <p:pic>
        <p:nvPicPr>
          <p:cNvPr id="184" name="Google Shape;184;p21"/>
          <p:cNvPicPr preferRelativeResize="0"/>
          <p:nvPr/>
        </p:nvPicPr>
        <p:blipFill>
          <a:blip r:embed="rId5">
            <a:alphaModFix/>
          </a:blip>
          <a:stretch>
            <a:fillRect/>
          </a:stretch>
        </p:blipFill>
        <p:spPr>
          <a:xfrm>
            <a:off x="1993389" y="2543924"/>
            <a:ext cx="2492326" cy="2457650"/>
          </a:xfrm>
          <a:prstGeom prst="rect">
            <a:avLst/>
          </a:prstGeom>
          <a:noFill/>
          <a:ln>
            <a:noFill/>
          </a:ln>
        </p:spPr>
      </p:pic>
      <p:pic>
        <p:nvPicPr>
          <p:cNvPr id="185" name="Google Shape;185;p21"/>
          <p:cNvPicPr preferRelativeResize="0"/>
          <p:nvPr/>
        </p:nvPicPr>
        <p:blipFill>
          <a:blip r:embed="rId6">
            <a:alphaModFix/>
          </a:blip>
          <a:stretch>
            <a:fillRect/>
          </a:stretch>
        </p:blipFill>
        <p:spPr>
          <a:xfrm>
            <a:off x="7217854" y="1831423"/>
            <a:ext cx="1889852" cy="3234152"/>
          </a:xfrm>
          <a:prstGeom prst="rect">
            <a:avLst/>
          </a:prstGeom>
          <a:noFill/>
          <a:ln>
            <a:noFill/>
          </a:ln>
        </p:spPr>
      </p:pic>
      <p:pic>
        <p:nvPicPr>
          <p:cNvPr id="186" name="Google Shape;186;p21"/>
          <p:cNvPicPr preferRelativeResize="0"/>
          <p:nvPr/>
        </p:nvPicPr>
        <p:blipFill>
          <a:blip r:embed="rId7">
            <a:alphaModFix/>
          </a:blip>
          <a:stretch>
            <a:fillRect/>
          </a:stretch>
        </p:blipFill>
        <p:spPr>
          <a:xfrm>
            <a:off x="4938951" y="115150"/>
            <a:ext cx="2241523" cy="2320469"/>
          </a:xfrm>
          <a:prstGeom prst="rect">
            <a:avLst/>
          </a:prstGeom>
          <a:noFill/>
          <a:ln>
            <a:noFill/>
          </a:ln>
        </p:spPr>
      </p:pic>
      <p:pic>
        <p:nvPicPr>
          <p:cNvPr id="187" name="Google Shape;187;p21"/>
          <p:cNvPicPr preferRelativeResize="0"/>
          <p:nvPr/>
        </p:nvPicPr>
        <p:blipFill>
          <a:blip r:embed="rId8">
            <a:alphaModFix/>
          </a:blip>
          <a:stretch>
            <a:fillRect/>
          </a:stretch>
        </p:blipFill>
        <p:spPr>
          <a:xfrm>
            <a:off x="1549325" y="38950"/>
            <a:ext cx="3302777" cy="2396676"/>
          </a:xfrm>
          <a:prstGeom prst="rect">
            <a:avLst/>
          </a:prstGeom>
          <a:noFill/>
          <a:ln>
            <a:noFill/>
          </a:ln>
        </p:spPr>
      </p:pic>
      <p:pic>
        <p:nvPicPr>
          <p:cNvPr id="188" name="Google Shape;188;p21"/>
          <p:cNvPicPr preferRelativeResize="0"/>
          <p:nvPr/>
        </p:nvPicPr>
        <p:blipFill>
          <a:blip r:embed="rId9">
            <a:alphaModFix/>
          </a:blip>
          <a:stretch>
            <a:fillRect/>
          </a:stretch>
        </p:blipFill>
        <p:spPr>
          <a:xfrm>
            <a:off x="4571531" y="2504950"/>
            <a:ext cx="2532449" cy="2605126"/>
          </a:xfrm>
          <a:prstGeom prst="rect">
            <a:avLst/>
          </a:prstGeom>
          <a:noFill/>
          <a:ln>
            <a:noFill/>
          </a:ln>
        </p:spPr>
      </p:pic>
      <p:pic>
        <p:nvPicPr>
          <p:cNvPr id="189" name="Google Shape;189;p21"/>
          <p:cNvPicPr preferRelativeResize="0"/>
          <p:nvPr/>
        </p:nvPicPr>
        <p:blipFill>
          <a:blip r:embed="rId10">
            <a:alphaModFix/>
          </a:blip>
          <a:stretch>
            <a:fillRect/>
          </a:stretch>
        </p:blipFill>
        <p:spPr>
          <a:xfrm>
            <a:off x="106150" y="3146099"/>
            <a:ext cx="1801452" cy="185547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